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64" r:id="rId5"/>
    <p:sldId id="263" r:id="rId6"/>
    <p:sldId id="265" r:id="rId7"/>
    <p:sldId id="267" r:id="rId8"/>
    <p:sldId id="261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6E20C-DAB7-48B8-98D2-63B11A546CFD}" v="34" dt="2022-08-11T17:53:21.391"/>
    <p1510:client id="{8A0D7BED-5A20-4633-8B67-DE82C9E543AE}" v="642" dt="2022-08-11T13:21:12.545"/>
    <p1510:client id="{D6AA9D78-1F94-4120-A51D-484CF6189FA8}" v="1119" dt="2022-08-11T13:37:43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4600-A18B-BD84-BE96-6392AE9B5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38A99-35B7-E933-663C-7E87A76EA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E360-1F8F-2317-DB83-187D93A4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D206-37EF-697E-9253-5C149440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18C8E-E953-D175-923B-5767A1A0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1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7865-DA77-8F49-727E-B476DEF9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0109A-882F-F5B4-6FE6-2009DB5C0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49EC7-18B4-5C32-6A21-7E7E830B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5D3CD-E189-5398-18DE-83509C5E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5779-72E8-CCB9-E81D-FAA8EB20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8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72387-B177-67EB-5601-759E008A1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4C923-8DAF-1AEF-3801-C43368CBC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890A6-38F2-0246-A34F-E2078856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73FE1-3524-7A86-994F-228CA968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63A3-3BE5-4E1C-FC6A-16B44EE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9885-4B9D-D1FF-92C9-05C6963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A060-E2E0-8A5F-7AA0-D59B8A4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25AF8-8586-5829-228E-DA594F7E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6F67C-29D6-B160-1731-D6F3BBA7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61968-C8BE-6CFA-F480-F2742E0B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BBA3-27CE-0E9A-2085-8D9C052F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D151D-142C-99E3-1D47-1BED16965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1028-208B-C1C7-C826-49E23B73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B0F3A-83FC-0A0F-38EF-EFD4BDD0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F736-D770-6D68-A24F-C6BDB10D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D994-6104-570E-A90A-2EF61018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90CA-BB56-273F-FDB8-45D02CE6C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15D9-1BF5-1EC0-D77A-37334AEFA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D2B54-7B05-6D22-06DF-5D33351E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0188-713D-474A-65D4-374FF390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F3516-D7BD-91E2-52A1-3AB8F0DC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9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7C4F-2715-8B8C-7121-50BE9B1C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04E38-7308-B273-F443-05922492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94DC4-E20D-1DB9-2093-42C91BB54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302B8-F954-ABD4-AFAB-A2B35432B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93EBB-B2CC-E00F-40E6-87090D71B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626F7-A514-99FC-7036-543095B5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8FFDD-4725-7FB3-D03B-12A4F0B8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1C51F-A544-060F-64CB-A639A0B2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2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82C8-94A0-342E-9FED-FC3FF436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B0F86-53F7-2053-EADC-F584CCC4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9FDA3-941A-08A4-7ECC-212B074A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EF811-287C-153C-3598-170EF93F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66C8B-EF4E-B637-0894-BA1EA055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A2F19-286C-5F6E-F0CF-70A3D490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197D2-9DD8-6A59-70F0-A23974C0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C97-21D9-FE6E-4730-02623A3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E0F1-A239-D98F-A254-8EFA2256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0E116-1F03-2D31-39BF-FE7FB682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BB7A3-F31F-0160-1263-CB36EAEB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0C67F-3A99-9274-93A1-3D78CB5F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FAD4F-DED8-B64C-DA79-F4981D1D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4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5606-C838-6FBF-1017-E0B0FBCF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A7822-83CE-0AF9-9339-20F3A0FE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12305-3CA9-97A7-2400-67CDC43CB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82CD2-D89D-2492-9B25-24B39396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5F836-0682-C29A-8FA0-1017D6B0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98E89-3F53-CDAC-E59E-0911B84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2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57FA7-03D0-FA33-59AF-44814C20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4747D-A668-DE08-42FA-901F095E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85B2-E8C9-64D7-ABB6-77D8CD7FA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7DC6F-2D6F-5836-4B65-DBA40FF9E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CAE6-0253-36BF-90A6-F4FEDCBF9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1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FEA53482-337E-7391-9F3A-81E7CA4C3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" r="2917"/>
          <a:stretch/>
        </p:blipFill>
        <p:spPr>
          <a:xfrm>
            <a:off x="809767" y="1119191"/>
            <a:ext cx="10572455" cy="36720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90EB4F-08BD-080C-7146-600A479BBD58}"/>
              </a:ext>
            </a:extLst>
          </p:cNvPr>
          <p:cNvSpPr txBox="1"/>
          <p:nvPr/>
        </p:nvSpPr>
        <p:spPr>
          <a:xfrm>
            <a:off x="372851" y="5716077"/>
            <a:ext cx="609518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Bai </a:t>
            </a: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Yuanqing</a:t>
            </a:r>
            <a:r>
              <a:rPr lang="en-US" sz="180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 </a:t>
            </a: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Xiaoxuan</a:t>
            </a:r>
            <a:endParaRPr lang="en-US" sz="1800">
              <a:solidFill>
                <a:srgbClr val="FFFFF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DD0F34-29E7-3240-D320-9B6830A1CD67}"/>
              </a:ext>
            </a:extLst>
          </p:cNvPr>
          <p:cNvSpPr txBox="1"/>
          <p:nvPr/>
        </p:nvSpPr>
        <p:spPr>
          <a:xfrm>
            <a:off x="2348346" y="5737961"/>
            <a:ext cx="609518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Kuo</a:t>
            </a:r>
            <a:r>
              <a:rPr lang="en-US" sz="180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Lunhsin</a:t>
            </a:r>
            <a:endParaRPr lang="en-US" sz="1800">
              <a:solidFill>
                <a:srgbClr val="FFFFF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Srey</a:t>
            </a:r>
            <a:r>
              <a:rPr lang="en-US" sz="180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800" err="1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Ponhvoan</a:t>
            </a:r>
            <a:endParaRPr lang="en-US" sz="1800">
              <a:solidFill>
                <a:srgbClr val="FFFFF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BC9C7C-DE9B-1B01-73AB-12C4B2C266BF}"/>
              </a:ext>
            </a:extLst>
          </p:cNvPr>
          <p:cNvSpPr txBox="1"/>
          <p:nvPr/>
        </p:nvSpPr>
        <p:spPr>
          <a:xfrm>
            <a:off x="4368459" y="5737961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Tan Rui Bin</a:t>
            </a:r>
            <a:endParaRPr lang="en-US" sz="1800">
              <a:solidFill>
                <a:srgbClr val="FFFFFF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632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F9325-091B-41BB-3A2F-05E78CCBE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"/>
          <a:stretch/>
        </p:blipFill>
        <p:spPr>
          <a:xfrm>
            <a:off x="4894729" y="151917"/>
            <a:ext cx="6889784" cy="66691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C35B575-E05E-5340-9B76-F66F7425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81" y="1657733"/>
            <a:ext cx="5524629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Problem Statement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D5225F-F538-DE37-964A-A6E5EAAA82B5}"/>
              </a:ext>
            </a:extLst>
          </p:cNvPr>
          <p:cNvSpPr/>
          <p:nvPr/>
        </p:nvSpPr>
        <p:spPr>
          <a:xfrm>
            <a:off x="5755341" y="5691773"/>
            <a:ext cx="5261468" cy="557442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64BC664-299C-DE02-D707-E8764B87A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0" r="51807"/>
          <a:stretch/>
        </p:blipFill>
        <p:spPr>
          <a:xfrm>
            <a:off x="152823" y="108373"/>
            <a:ext cx="586945" cy="7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A924-8DCB-E667-DD9F-72553A0C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11800"/>
            <a:ext cx="5595923" cy="1461778"/>
          </a:xfrm>
        </p:spPr>
        <p:txBody>
          <a:bodyPr anchor="b">
            <a:normAutofit/>
          </a:bodyPr>
          <a:lstStyle/>
          <a:p>
            <a:r>
              <a:rPr lang="en-SG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Target &amp; Goals</a:t>
            </a:r>
          </a:p>
        </p:txBody>
      </p:sp>
      <p:sp>
        <p:nvSpPr>
          <p:cNvPr id="1041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11CB-90A2-1C57-438A-110820438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2672334"/>
            <a:ext cx="5505053" cy="308887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20000"/>
              </a:lnSpc>
            </a:pPr>
            <a:r>
              <a:rPr lang="en-SG" sz="7200">
                <a:latin typeface="Adobe Fan Heiti Std B" panose="020B0700000000000000" pitchFamily="34" charset="-128"/>
                <a:ea typeface="Adobe Fan Heiti Std B" panose="020B0700000000000000" pitchFamily="34" charset="-128"/>
                <a:cs typeface="Adobe Hebrew" panose="02040503050201020203" pitchFamily="18" charset="-79"/>
              </a:rPr>
              <a:t>Independent investors: from beginners to moderate experience</a:t>
            </a:r>
          </a:p>
          <a:p>
            <a:pPr>
              <a:lnSpc>
                <a:spcPct val="220000"/>
              </a:lnSpc>
            </a:pPr>
            <a:r>
              <a:rPr lang="en-SG" sz="7200">
                <a:latin typeface="Adobe Fan Heiti Std B" panose="020B0700000000000000" pitchFamily="34" charset="-128"/>
                <a:ea typeface="Adobe Fan Heiti Std B" panose="020B0700000000000000" pitchFamily="34" charset="-128"/>
                <a:cs typeface="Adobe Hebrew" panose="02040503050201020203" pitchFamily="18" charset="-79"/>
              </a:rPr>
              <a:t>All-in-one educational platform to consolidate information</a:t>
            </a:r>
          </a:p>
          <a:p>
            <a:pPr>
              <a:lnSpc>
                <a:spcPct val="220000"/>
              </a:lnSpc>
            </a:pPr>
            <a:r>
              <a:rPr lang="en-SG" sz="7200">
                <a:latin typeface="Adobe Fan Heiti Std B" panose="020B0700000000000000" pitchFamily="34" charset="-128"/>
                <a:ea typeface="Adobe Fan Heiti Std B" panose="020B0700000000000000" pitchFamily="34" charset="-128"/>
                <a:cs typeface="Adobe Hebrew" panose="02040503050201020203" pitchFamily="18" charset="-79"/>
              </a:rPr>
              <a:t>Personalised matching to potential investments</a:t>
            </a:r>
          </a:p>
          <a:p>
            <a:pPr>
              <a:lnSpc>
                <a:spcPct val="220000"/>
              </a:lnSpc>
            </a:pPr>
            <a:r>
              <a:rPr lang="en-SG" sz="7200">
                <a:latin typeface="Adobe Fan Heiti Std B" panose="020B0700000000000000" pitchFamily="34" charset="-128"/>
                <a:ea typeface="Adobe Fan Heiti Std B" panose="020B0700000000000000" pitchFamily="34" charset="-128"/>
                <a:cs typeface="Adobe Hebrew" panose="02040503050201020203" pitchFamily="18" charset="-79"/>
              </a:rPr>
              <a:t>Accessibility to financial consultant</a:t>
            </a:r>
          </a:p>
          <a:p>
            <a:endParaRPr lang="en-SG" sz="2400"/>
          </a:p>
        </p:txBody>
      </p:sp>
      <p:sp>
        <p:nvSpPr>
          <p:cNvPr id="1045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9A592-ACAB-5E98-99FF-49E1B769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7011" y="2422740"/>
            <a:ext cx="2560931" cy="25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481BF422-C165-F28B-36AB-57B91E309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0" r="51807"/>
          <a:stretch/>
        </p:blipFill>
        <p:spPr>
          <a:xfrm>
            <a:off x="152823" y="74144"/>
            <a:ext cx="586945" cy="7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2D5CF-76BC-C878-625F-0A4DCCCF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Our Inspiration </a:t>
            </a:r>
          </a:p>
        </p:txBody>
      </p:sp>
      <p:pic>
        <p:nvPicPr>
          <p:cNvPr id="1026" name="Picture 2" descr="Download Tinder Logo in SVG Vector or PNG File Format - Logo.wine">
            <a:extLst>
              <a:ext uri="{FF2B5EF4-FFF2-40B4-BE49-F238E27FC236}">
                <a16:creationId xmlns:a16="http://schemas.microsoft.com/office/drawing/2014/main" id="{80A39AF3-0BC2-8D79-BDEE-442C98FC9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" b="-9"/>
          <a:stretch/>
        </p:blipFill>
        <p:spPr bwMode="auto">
          <a:xfrm>
            <a:off x="198741" y="2444677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sg: Shop Online for Electronics, Computers, Books, Toys, DVDs, Baby,  Grocery, &amp; more">
            <a:extLst>
              <a:ext uri="{FF2B5EF4-FFF2-40B4-BE49-F238E27FC236}">
                <a16:creationId xmlns:a16="http://schemas.microsoft.com/office/drawing/2014/main" id="{F3DA5CD1-00EF-5197-9EA5-4C27338F6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r="11024" b="-3"/>
          <a:stretch/>
        </p:blipFill>
        <p:spPr bwMode="auto">
          <a:xfrm>
            <a:off x="5442392" y="2345650"/>
            <a:ext cx="6653554" cy="446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276BB81C-12B6-9B7A-BF9A-88822F62E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0" r="51807"/>
          <a:stretch/>
        </p:blipFill>
        <p:spPr>
          <a:xfrm>
            <a:off x="152823" y="108373"/>
            <a:ext cx="586945" cy="7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A924-8DCB-E667-DD9F-72553A0C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95" y="2103437"/>
            <a:ext cx="10515600" cy="1325563"/>
          </a:xfrm>
        </p:spPr>
        <p:txBody>
          <a:bodyPr/>
          <a:lstStyle/>
          <a:p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Introducing</a:t>
            </a:r>
            <a:br>
              <a:rPr lang="en-S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FAME</a:t>
            </a: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FF96861B-7702-1D9E-419C-C72F699ED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0" r="51807"/>
          <a:stretch/>
        </p:blipFill>
        <p:spPr>
          <a:xfrm>
            <a:off x="152823" y="108373"/>
            <a:ext cx="586945" cy="718940"/>
          </a:xfrm>
          <a:prstGeom prst="rect">
            <a:avLst/>
          </a:prstGeom>
        </p:spPr>
      </p:pic>
      <p:pic>
        <p:nvPicPr>
          <p:cNvPr id="8" name="FAME1_2">
            <a:hlinkClick r:id="" action="ppaction://media"/>
            <a:extLst>
              <a:ext uri="{FF2B5EF4-FFF2-40B4-BE49-F238E27FC236}">
                <a16:creationId xmlns:a16="http://schemas.microsoft.com/office/drawing/2014/main" id="{9B729A74-1A0D-2484-C342-E87000E62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4799" y="0"/>
            <a:ext cx="3798277" cy="67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A924-8DCB-E667-DD9F-72553A0C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11CB-90A2-1C57-438A-110820438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699464" cy="44989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SG" sz="200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Free and unrestricted “bio”</a:t>
            </a:r>
          </a:p>
          <a:p>
            <a:pPr>
              <a:lnSpc>
                <a:spcPct val="200000"/>
              </a:lnSpc>
            </a:pPr>
            <a:r>
              <a:rPr lang="en-SG" sz="200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More advanced checkout system</a:t>
            </a:r>
          </a:p>
          <a:p>
            <a:pPr>
              <a:lnSpc>
                <a:spcPct val="200000"/>
              </a:lnSpc>
            </a:pPr>
            <a:r>
              <a:rPr lang="en-SG" sz="200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Information customised to user experience with investing </a:t>
            </a: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47D8364-903F-79C2-F0AD-539310D9D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0" r="51807"/>
          <a:stretch/>
        </p:blipFill>
        <p:spPr>
          <a:xfrm>
            <a:off x="152823" y="108373"/>
            <a:ext cx="586945" cy="718940"/>
          </a:xfrm>
          <a:prstGeom prst="rect">
            <a:avLst/>
          </a:prstGeom>
        </p:spPr>
      </p:pic>
      <p:pic>
        <p:nvPicPr>
          <p:cNvPr id="2050" name="Picture 2" descr="Creative Tinder Bio Ideas to Make Your Profiles Can't Resist[2021]">
            <a:extLst>
              <a:ext uri="{FF2B5EF4-FFF2-40B4-BE49-F238E27FC236}">
                <a16:creationId xmlns:a16="http://schemas.microsoft.com/office/drawing/2014/main" id="{C33BCF38-33A9-F3EE-8574-161EF189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35" y="1271814"/>
            <a:ext cx="2463458" cy="52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do I pay for my order?">
            <a:extLst>
              <a:ext uri="{FF2B5EF4-FFF2-40B4-BE49-F238E27FC236}">
                <a16:creationId xmlns:a16="http://schemas.microsoft.com/office/drawing/2014/main" id="{3842DA42-30C1-741C-9CCD-B71E9DEA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99" y="1027653"/>
            <a:ext cx="3572329" cy="57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 Of The Day: Buy Ethereum, Pay With Bitcoin | Investing.com">
            <a:extLst>
              <a:ext uri="{FF2B5EF4-FFF2-40B4-BE49-F238E27FC236}">
                <a16:creationId xmlns:a16="http://schemas.microsoft.com/office/drawing/2014/main" id="{0D3425C0-3D8A-8AEF-7046-D8F79927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24" y="1486921"/>
            <a:ext cx="4358310" cy="505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FCCE9-5F18-AF67-491E-E96D2F8C5F78}"/>
              </a:ext>
            </a:extLst>
          </p:cNvPr>
          <p:cNvSpPr txBox="1"/>
          <p:nvPr/>
        </p:nvSpPr>
        <p:spPr>
          <a:xfrm>
            <a:off x="275355" y="4171034"/>
            <a:ext cx="756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 </a:t>
            </a: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A82A13E8-2444-08AA-B22E-B10E6D879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0" r="51807"/>
          <a:stretch/>
        </p:blipFill>
        <p:spPr>
          <a:xfrm>
            <a:off x="152823" y="74144"/>
            <a:ext cx="586945" cy="7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4A532A-EA0D-41F9-B458-AF9358EF2F0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16c05727-aa75-4e4a-9b5f-8a80a1165891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71af3243-3dd4-4a8d-8c0d-dd76da1f02a5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Fan Heiti Std B</vt:lpstr>
      <vt:lpstr>Adobe Gothic Std B</vt:lpstr>
      <vt:lpstr>Arial</vt:lpstr>
      <vt:lpstr>Calibri</vt:lpstr>
      <vt:lpstr>Calibri Light</vt:lpstr>
      <vt:lpstr>Garamond</vt:lpstr>
      <vt:lpstr>Office Theme</vt:lpstr>
      <vt:lpstr>PowerPoint Presentation</vt:lpstr>
      <vt:lpstr>Problem Statement</vt:lpstr>
      <vt:lpstr>Target &amp; Goals</vt:lpstr>
      <vt:lpstr>Our Inspiration </vt:lpstr>
      <vt:lpstr>Introducing  FAME</vt:lpstr>
      <vt:lpstr>Future Developments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FAME Financial Advice  Made Easy</dc:title>
  <dc:creator>#TAN RUI BIN#</dc:creator>
  <cp:lastModifiedBy>#BAI YUANQING#</cp:lastModifiedBy>
  <cp:revision>2</cp:revision>
  <dcterms:created xsi:type="dcterms:W3CDTF">2022-08-11T10:13:44Z</dcterms:created>
  <dcterms:modified xsi:type="dcterms:W3CDTF">2022-08-11T18:06:20Z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